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8" r:id="rId5"/>
    <p:sldId id="268" r:id="rId6"/>
    <p:sldId id="261" r:id="rId7"/>
    <p:sldId id="263" r:id="rId8"/>
    <p:sldId id="267" r:id="rId9"/>
    <p:sldId id="266" r:id="rId10"/>
    <p:sldId id="264" r:id="rId11"/>
    <p:sldId id="269"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650D1C6-83F9-42EF-8B93-CC5BD2CFF118}" type="datetimeFigureOut">
              <a:rPr lang="it-IT" smtClean="0"/>
              <a:t>29/03/2020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8506BC-2FC8-4E90-90B6-6E696A5E858F}"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D650D1C6-83F9-42EF-8B93-CC5BD2CFF118}" type="datetimeFigureOut">
              <a:rPr lang="it-IT" smtClean="0"/>
              <a:t>29/03/2020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8506BC-2FC8-4E90-90B6-6E696A5E858F}"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650D1C6-83F9-42EF-8B93-CC5BD2CFF118}" type="datetimeFigureOut">
              <a:rPr lang="it-IT" smtClean="0"/>
              <a:t>29/03/2020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8506BC-2FC8-4E90-90B6-6E696A5E858F}" type="slidenum">
              <a:rPr lang="it-IT" smtClean="0"/>
              <a:t>‹N›</a:t>
            </a:fld>
            <a:endParaRPr lang="it-IT"/>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D650D1C6-83F9-42EF-8B93-CC5BD2CFF118}" type="datetimeFigureOut">
              <a:rPr lang="it-IT" smtClean="0"/>
              <a:t>29/03/2020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8506BC-2FC8-4E90-90B6-6E696A5E858F}" type="slidenum">
              <a:rPr lang="it-IT" smtClean="0"/>
              <a:t>‹N›</a:t>
            </a:fld>
            <a:endParaRPr lang="it-IT"/>
          </a:p>
        </p:txBody>
      </p:sp>
      <p:sp>
        <p:nvSpPr>
          <p:cNvPr id="7" name="Title 6"/>
          <p:cNvSpPr>
            <a:spLocks noGrp="1"/>
          </p:cNvSpPr>
          <p:nvPr>
            <p:ph type="title"/>
          </p:nvPr>
        </p:nvSpPr>
        <p:spPr/>
        <p:txBody>
          <a:bodyPr/>
          <a:lstStyle/>
          <a:p>
            <a:r>
              <a:rPr lang="it-IT"/>
              <a:t>Fare clic per modificare lo stile del titolo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D650D1C6-83F9-42EF-8B93-CC5BD2CFF118}" type="datetimeFigureOut">
              <a:rPr lang="it-IT" smtClean="0"/>
              <a:t>29/03/2020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8506BC-2FC8-4E90-90B6-6E696A5E858F}"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5" name="Date Placeholder 4"/>
          <p:cNvSpPr>
            <a:spLocks noGrp="1"/>
          </p:cNvSpPr>
          <p:nvPr>
            <p:ph type="dt" sz="half" idx="10"/>
          </p:nvPr>
        </p:nvSpPr>
        <p:spPr/>
        <p:txBody>
          <a:bodyPr/>
          <a:lstStyle/>
          <a:p>
            <a:fld id="{D650D1C6-83F9-42EF-8B93-CC5BD2CFF118}" type="datetimeFigureOut">
              <a:rPr lang="it-IT" smtClean="0"/>
              <a:t>29/03/2020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68506BC-2FC8-4E90-90B6-6E696A5E858F}" type="slidenum">
              <a:rPr lang="it-IT" smtClean="0"/>
              <a:t>‹N›</a:t>
            </a:fld>
            <a:endParaRPr lang="it-IT"/>
          </a:p>
        </p:txBody>
      </p:sp>
      <p:sp>
        <p:nvSpPr>
          <p:cNvPr id="9" name="Content Placeholder 8"/>
          <p:cNvSpPr>
            <a:spLocks noGrp="1"/>
          </p:cNvSpPr>
          <p:nvPr>
            <p:ph sz="quarter" idx="13"/>
          </p:nvPr>
        </p:nvSpPr>
        <p:spPr>
          <a:xfrm>
            <a:off x="676655" y="2679192"/>
            <a:ext cx="3822192" cy="34472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650D1C6-83F9-42EF-8B93-CC5BD2CFF118}" type="datetimeFigureOut">
              <a:rPr lang="it-IT" smtClean="0"/>
              <a:t>29/03/2020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68506BC-2FC8-4E90-90B6-6E696A5E858F}"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D650D1C6-83F9-42EF-8B93-CC5BD2CFF118}" type="datetimeFigureOut">
              <a:rPr lang="it-IT" smtClean="0"/>
              <a:t>29/03/2020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68506BC-2FC8-4E90-90B6-6E696A5E858F}"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650D1C6-83F9-42EF-8B93-CC5BD2CFF118}" type="datetimeFigureOut">
              <a:rPr lang="it-IT" smtClean="0"/>
              <a:t>29/03/2020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68506BC-2FC8-4E90-90B6-6E696A5E858F}"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650D1C6-83F9-42EF-8B93-CC5BD2CFF118}" type="datetimeFigureOut">
              <a:rPr lang="it-IT" smtClean="0"/>
              <a:t>29/03/2020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68506BC-2FC8-4E90-90B6-6E696A5E858F}" type="slidenum">
              <a:rPr lang="it-IT" smtClean="0"/>
              <a:t>‹N›</a:t>
            </a:fld>
            <a:endParaRPr lang="it-IT"/>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it-IT"/>
              <a:t>Fare clic per modificare lo stile del titolo</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D650D1C6-83F9-42EF-8B93-CC5BD2CFF118}" type="datetimeFigureOut">
              <a:rPr lang="it-IT" smtClean="0"/>
              <a:t>29/03/2020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68506BC-2FC8-4E90-90B6-6E696A5E858F}" type="slidenum">
              <a:rPr lang="it-IT" smtClean="0"/>
              <a:t>‹N›</a:t>
            </a:fld>
            <a:endParaRPr lang="it-IT"/>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650D1C6-83F9-42EF-8B93-CC5BD2CFF118}" type="datetimeFigureOut">
              <a:rPr lang="it-IT" smtClean="0"/>
              <a:t>29/03/2020</a:t>
            </a:fld>
            <a:endParaRPr lang="it-IT"/>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it-IT"/>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68506BC-2FC8-4E90-90B6-6E696A5E858F}" type="slidenum">
              <a:rPr lang="it-IT" smtClean="0"/>
              <a:t>‹N›</a:t>
            </a:fld>
            <a:endParaRPr lang="it-IT"/>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Zh7POpxeP4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260648"/>
            <a:ext cx="7772400" cy="1470025"/>
          </a:xfrm>
        </p:spPr>
        <p:txBody>
          <a:bodyPr/>
          <a:lstStyle/>
          <a:p>
            <a:r>
              <a:rPr lang="it-IT" dirty="0"/>
              <a:t>MALALA YOUSAFZAI</a:t>
            </a:r>
          </a:p>
        </p:txBody>
      </p:sp>
      <p:sp>
        <p:nvSpPr>
          <p:cNvPr id="3" name="Sottotitolo 2"/>
          <p:cNvSpPr>
            <a:spLocks noGrp="1"/>
          </p:cNvSpPr>
          <p:nvPr>
            <p:ph type="subTitle" idx="1"/>
          </p:nvPr>
        </p:nvSpPr>
        <p:spPr>
          <a:xfrm>
            <a:off x="1403648" y="2132856"/>
            <a:ext cx="6400800" cy="1752600"/>
          </a:xfrm>
        </p:spPr>
        <p:txBody>
          <a:bodyPr/>
          <a:lstStyle/>
          <a:p>
            <a:r>
              <a:rPr lang="it-IT" sz="3200" dirty="0">
                <a:solidFill>
                  <a:schemeClr val="tx1"/>
                </a:solidFill>
                <a:hlinkClick r:id="rId2"/>
              </a:rPr>
              <a:t>VIDEO</a:t>
            </a:r>
            <a:endParaRPr lang="it-IT" sz="3200" dirty="0">
              <a:solidFill>
                <a:schemeClr val="tx1"/>
              </a:solidFill>
            </a:endParaRPr>
          </a:p>
          <a:p>
            <a:endParaRPr lang="it-I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582" y="3140968"/>
            <a:ext cx="2710835" cy="361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9550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27584" y="2348880"/>
            <a:ext cx="7408333" cy="3450696"/>
          </a:xfrm>
        </p:spPr>
        <p:txBody>
          <a:bodyPr/>
          <a:lstStyle/>
          <a:p>
            <a:pPr marL="0" indent="0">
              <a:buNone/>
            </a:pPr>
            <a:r>
              <a:rPr lang="it-IT" dirty="0"/>
              <a:t> Oslo, </a:t>
            </a:r>
            <a:r>
              <a:rPr lang="fi-FI" dirty="0"/>
              <a:t>10 dicembre 2014 </a:t>
            </a:r>
          </a:p>
          <a:p>
            <a:pPr marL="0" indent="0" algn="ctr">
              <a:buNone/>
            </a:pPr>
            <a:r>
              <a:rPr lang="fi-FI" b="1" dirty="0">
                <a:solidFill>
                  <a:schemeClr val="accent6">
                    <a:lumMod val="75000"/>
                  </a:schemeClr>
                </a:solidFill>
              </a:rPr>
              <a:t>MALALA RICEVE IL PREMIO NOBEL PER LA PACE</a:t>
            </a:r>
          </a:p>
          <a:p>
            <a:pPr>
              <a:buFont typeface="Wingdings" panose="05000000000000000000" pitchFamily="2" charset="2"/>
              <a:buChar char="ü"/>
            </a:pPr>
            <a:endParaRPr lang="it-IT" dirty="0"/>
          </a:p>
          <a:p>
            <a:pPr marL="0" indent="0">
              <a:buNone/>
            </a:pPr>
            <a:br>
              <a:rPr lang="it-IT" dirty="0"/>
            </a:br>
            <a:endParaRPr lang="it-IT" dirty="0"/>
          </a:p>
          <a:p>
            <a:pPr>
              <a:buFont typeface="Wingdings" panose="05000000000000000000" pitchFamily="2" charset="2"/>
              <a:buChar char="ü"/>
            </a:pPr>
            <a:endParaRPr lang="it-IT" dirty="0"/>
          </a:p>
        </p:txBody>
      </p:sp>
      <p:sp>
        <p:nvSpPr>
          <p:cNvPr id="3" name="Titolo 2"/>
          <p:cNvSpPr>
            <a:spLocks noGrp="1"/>
          </p:cNvSpPr>
          <p:nvPr>
            <p:ph type="title"/>
          </p:nvPr>
        </p:nvSpPr>
        <p:spPr/>
        <p:txBody>
          <a:bodyPr>
            <a:normAutofit fontScale="90000"/>
          </a:bodyPr>
          <a:lstStyle/>
          <a:p>
            <a:r>
              <a:rPr lang="it-IT" dirty="0"/>
              <a:t>ONOREFICIENZE</a:t>
            </a:r>
            <a:br>
              <a:rPr lang="it-IT" dirty="0"/>
            </a:b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979803"/>
            <a:ext cx="60960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7830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80">
                                          <p:stCondLst>
                                            <p:cond delay="0"/>
                                          </p:stCondLst>
                                        </p:cTn>
                                        <p:tgtEl>
                                          <p:spTgt spid="4098"/>
                                        </p:tgtEl>
                                      </p:cBhvr>
                                    </p:animEffect>
                                    <p:anim calcmode="lin" valueType="num">
                                      <p:cBhvr>
                                        <p:cTn id="13"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8" dur="26">
                                          <p:stCondLst>
                                            <p:cond delay="650"/>
                                          </p:stCondLst>
                                        </p:cTn>
                                        <p:tgtEl>
                                          <p:spTgt spid="4098"/>
                                        </p:tgtEl>
                                      </p:cBhvr>
                                      <p:to x="100000" y="60000"/>
                                    </p:animScale>
                                    <p:animScale>
                                      <p:cBhvr>
                                        <p:cTn id="19" dur="166" decel="50000">
                                          <p:stCondLst>
                                            <p:cond delay="676"/>
                                          </p:stCondLst>
                                        </p:cTn>
                                        <p:tgtEl>
                                          <p:spTgt spid="4098"/>
                                        </p:tgtEl>
                                      </p:cBhvr>
                                      <p:to x="100000" y="100000"/>
                                    </p:animScale>
                                    <p:animScale>
                                      <p:cBhvr>
                                        <p:cTn id="20" dur="26">
                                          <p:stCondLst>
                                            <p:cond delay="1312"/>
                                          </p:stCondLst>
                                        </p:cTn>
                                        <p:tgtEl>
                                          <p:spTgt spid="4098"/>
                                        </p:tgtEl>
                                      </p:cBhvr>
                                      <p:to x="100000" y="80000"/>
                                    </p:animScale>
                                    <p:animScale>
                                      <p:cBhvr>
                                        <p:cTn id="21" dur="166" decel="50000">
                                          <p:stCondLst>
                                            <p:cond delay="1338"/>
                                          </p:stCondLst>
                                        </p:cTn>
                                        <p:tgtEl>
                                          <p:spTgt spid="4098"/>
                                        </p:tgtEl>
                                      </p:cBhvr>
                                      <p:to x="100000" y="100000"/>
                                    </p:animScale>
                                    <p:animScale>
                                      <p:cBhvr>
                                        <p:cTn id="22" dur="26">
                                          <p:stCondLst>
                                            <p:cond delay="1642"/>
                                          </p:stCondLst>
                                        </p:cTn>
                                        <p:tgtEl>
                                          <p:spTgt spid="4098"/>
                                        </p:tgtEl>
                                      </p:cBhvr>
                                      <p:to x="100000" y="90000"/>
                                    </p:animScale>
                                    <p:animScale>
                                      <p:cBhvr>
                                        <p:cTn id="23" dur="166" decel="50000">
                                          <p:stCondLst>
                                            <p:cond delay="1668"/>
                                          </p:stCondLst>
                                        </p:cTn>
                                        <p:tgtEl>
                                          <p:spTgt spid="4098"/>
                                        </p:tgtEl>
                                      </p:cBhvr>
                                      <p:to x="100000" y="100000"/>
                                    </p:animScale>
                                    <p:animScale>
                                      <p:cBhvr>
                                        <p:cTn id="24" dur="26">
                                          <p:stCondLst>
                                            <p:cond delay="1808"/>
                                          </p:stCondLst>
                                        </p:cTn>
                                        <p:tgtEl>
                                          <p:spTgt spid="4098"/>
                                        </p:tgtEl>
                                      </p:cBhvr>
                                      <p:to x="100000" y="95000"/>
                                    </p:animScale>
                                    <p:animScale>
                                      <p:cBhvr>
                                        <p:cTn id="25" dur="166" decel="50000">
                                          <p:stCondLst>
                                            <p:cond delay="1834"/>
                                          </p:stCondLst>
                                        </p:cTn>
                                        <p:tgtEl>
                                          <p:spTgt spid="409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barn(inVertical)">
                                      <p:cBhvr>
                                        <p:cTn id="30" dur="5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barn(inVertical)">
                                      <p:cBhvr>
                                        <p:cTn id="3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F7BEC16F-C09B-4EF9-8CC1-0A73FB94E5F3}"/>
              </a:ext>
            </a:extLst>
          </p:cNvPr>
          <p:cNvSpPr>
            <a:spLocks noGrp="1"/>
          </p:cNvSpPr>
          <p:nvPr>
            <p:ph idx="1"/>
          </p:nvPr>
        </p:nvSpPr>
        <p:spPr>
          <a:xfrm>
            <a:off x="872067" y="2420888"/>
            <a:ext cx="7408333" cy="1584176"/>
          </a:xfrm>
        </p:spPr>
        <p:txBody>
          <a:bodyPr>
            <a:normAutofit/>
          </a:bodyPr>
          <a:lstStyle/>
          <a:p>
            <a:pPr marL="0" indent="0">
              <a:buNone/>
            </a:pPr>
            <a:r>
              <a:rPr lang="it-IT" b="1" i="1" dirty="0">
                <a:solidFill>
                  <a:schemeClr val="accent3">
                    <a:lumMod val="50000"/>
                  </a:schemeClr>
                </a:solidFill>
                <a:latin typeface="Book Antiqua" panose="02040602050305030304" pitchFamily="18" charset="0"/>
              </a:rPr>
              <a:t>«……un bambino, una penna, un maestro e un libro possono cambiare  il mondo».</a:t>
            </a:r>
          </a:p>
          <a:p>
            <a:pPr marL="0" indent="0">
              <a:buNone/>
            </a:pPr>
            <a:r>
              <a:rPr lang="it-IT" i="1" dirty="0">
                <a:solidFill>
                  <a:schemeClr val="accent6">
                    <a:lumMod val="75000"/>
                  </a:schemeClr>
                </a:solidFill>
                <a:latin typeface="Book Antiqua" panose="02040602050305030304" pitchFamily="18" charset="0"/>
              </a:rPr>
              <a:t>Malala Yousafzai</a:t>
            </a:r>
          </a:p>
          <a:p>
            <a:pPr marL="0" indent="0">
              <a:buNone/>
            </a:pPr>
            <a:endParaRPr lang="it-IT" i="1" dirty="0">
              <a:latin typeface="Book Antiqua" panose="02040602050305030304" pitchFamily="18" charset="0"/>
            </a:endParaRPr>
          </a:p>
        </p:txBody>
      </p:sp>
      <p:pic>
        <p:nvPicPr>
          <p:cNvPr id="3076" name="Picture 4" descr="Un bambino, un maestro, una penna ed un libro possono cambiare il ...">
            <a:extLst>
              <a:ext uri="{FF2B5EF4-FFF2-40B4-BE49-F238E27FC236}">
                <a16:creationId xmlns:a16="http://schemas.microsoft.com/office/drawing/2014/main" id="{672E3018-5FDB-4E97-9223-58CEC2EF2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73016"/>
            <a:ext cx="6048672"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65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0" indent="0" algn="just">
              <a:buNone/>
            </a:pPr>
            <a:r>
              <a:rPr lang="it-IT" dirty="0" err="1"/>
              <a:t>Malala</a:t>
            </a:r>
            <a:r>
              <a:rPr lang="it-IT" dirty="0"/>
              <a:t> </a:t>
            </a:r>
            <a:r>
              <a:rPr lang="it-IT" dirty="0" err="1"/>
              <a:t>Yousafzai</a:t>
            </a:r>
            <a:r>
              <a:rPr lang="it-IT" dirty="0"/>
              <a:t>  è </a:t>
            </a:r>
            <a:r>
              <a:rPr lang="it-IT" b="1" dirty="0"/>
              <a:t>un’attivista pakistana</a:t>
            </a:r>
            <a:r>
              <a:rPr lang="it-IT" dirty="0"/>
              <a:t>, nata il 12 luglio 1997, nella piccola città di </a:t>
            </a:r>
            <a:r>
              <a:rPr lang="it-IT" b="1" dirty="0" err="1"/>
              <a:t>Mingora</a:t>
            </a:r>
            <a:r>
              <a:rPr lang="it-IT" b="1" dirty="0"/>
              <a:t>,</a:t>
            </a:r>
            <a:r>
              <a:rPr lang="it-IT" dirty="0"/>
              <a:t> nella </a:t>
            </a:r>
            <a:r>
              <a:rPr lang="it-IT" b="1" dirty="0"/>
              <a:t>Valle dello </a:t>
            </a:r>
            <a:r>
              <a:rPr lang="it-IT" b="1" dirty="0" err="1"/>
              <a:t>Swat</a:t>
            </a:r>
            <a:r>
              <a:rPr lang="it-IT" dirty="0"/>
              <a:t>, in </a:t>
            </a:r>
            <a:r>
              <a:rPr lang="it-IT" b="1" dirty="0"/>
              <a:t>Pakistan</a:t>
            </a:r>
            <a:r>
              <a:rPr lang="it-IT" dirty="0"/>
              <a:t>. Ha vissuto con sua madre, suo padre e due fratelli. Ha iniziato ad andare a scuola molto presto e ad eccellere nello studio.</a:t>
            </a:r>
          </a:p>
          <a:p>
            <a:pPr marL="0" indent="0" algn="just">
              <a:buNone/>
            </a:pPr>
            <a:r>
              <a:rPr lang="it-IT" dirty="0"/>
              <a:t>A causa del suo impegno nella difesa dei diritti delle donne nel 2012 subisce un grave attentato, in seguito al quale viene trasportata in Gran Bretagna, dove resta fino al 2018.</a:t>
            </a:r>
          </a:p>
          <a:p>
            <a:pPr marL="0" indent="0" algn="just">
              <a:buNone/>
            </a:pPr>
            <a:r>
              <a:rPr lang="it-IT" dirty="0"/>
              <a:t>Dopo sei anni dal suo attentato fa finalmente ritorno in Pakistan  «Il posto più bello del mondo per me».</a:t>
            </a:r>
          </a:p>
        </p:txBody>
      </p:sp>
      <p:sp>
        <p:nvSpPr>
          <p:cNvPr id="3" name="Titolo 2"/>
          <p:cNvSpPr>
            <a:spLocks noGrp="1"/>
          </p:cNvSpPr>
          <p:nvPr>
            <p:ph type="title"/>
          </p:nvPr>
        </p:nvSpPr>
        <p:spPr>
          <a:xfrm>
            <a:off x="395536" y="548680"/>
            <a:ext cx="8229600" cy="1252728"/>
          </a:xfrm>
        </p:spPr>
        <p:txBody>
          <a:bodyPr>
            <a:normAutofit fontScale="90000"/>
          </a:bodyPr>
          <a:lstStyle/>
          <a:p>
            <a:r>
              <a:rPr lang="it-IT" dirty="0"/>
              <a:t>BIOGRAFIA</a:t>
            </a:r>
            <a:br>
              <a:rPr lang="it-IT" dirty="0"/>
            </a:br>
            <a:r>
              <a:rPr lang="it-IT" dirty="0"/>
              <a:t>Chi è </a:t>
            </a:r>
            <a:r>
              <a:rPr lang="it-IT" dirty="0" err="1"/>
              <a:t>Malala</a:t>
            </a:r>
            <a:r>
              <a:rPr lang="it-IT" dirty="0"/>
              <a:t> ?</a:t>
            </a:r>
            <a:br>
              <a:rPr lang="it-IT" dirty="0"/>
            </a:br>
            <a:endParaRPr lang="it-IT" dirty="0"/>
          </a:p>
        </p:txBody>
      </p:sp>
    </p:spTree>
    <p:extLst>
      <p:ext uri="{BB962C8B-B14F-4D97-AF65-F5344CB8AC3E}">
        <p14:creationId xmlns:p14="http://schemas.microsoft.com/office/powerpoint/2010/main" val="2947908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anim calcmode="lin" valueType="num">
                                      <p:cBhvr>
                                        <p:cTn id="13"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2000"/>
                                        <p:tgtEl>
                                          <p:spTgt spid="2">
                                            <p:txEl>
                                              <p:pRg st="1" end="1"/>
                                            </p:txEl>
                                          </p:spTgt>
                                        </p:tgtEl>
                                      </p:cBhvr>
                                    </p:animEffect>
                                    <p:anim calcmode="lin" valueType="num">
                                      <p:cBhvr>
                                        <p:cTn id="20"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2000"/>
                                        <p:tgtEl>
                                          <p:spTgt spid="2">
                                            <p:txEl>
                                              <p:pRg st="2" end="2"/>
                                            </p:txEl>
                                          </p:spTgt>
                                        </p:tgtEl>
                                      </p:cBhvr>
                                    </p:animEffect>
                                    <p:anim calcmode="lin" valueType="num">
                                      <p:cBhvr>
                                        <p:cTn id="27"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948" y="3429001"/>
            <a:ext cx="2638302" cy="293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78928"/>
            <a:ext cx="5861404" cy="595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8408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just">
              <a:buFont typeface="Wingdings" panose="05000000000000000000" pitchFamily="2" charset="2"/>
              <a:buChar char="ü"/>
            </a:pPr>
            <a:r>
              <a:rPr lang="it-IT" dirty="0"/>
              <a:t>Ad appena undici anni </a:t>
            </a:r>
            <a:r>
              <a:rPr lang="it-IT" dirty="0" err="1"/>
              <a:t>Malala</a:t>
            </a:r>
            <a:r>
              <a:rPr lang="it-IT" dirty="0"/>
              <a:t> parlava pubblicamente </a:t>
            </a:r>
            <a:r>
              <a:rPr lang="it-IT" u="sng" dirty="0"/>
              <a:t>dell’importanza dell’istruzione per le ragazze</a:t>
            </a:r>
            <a:r>
              <a:rPr lang="it-IT" dirty="0"/>
              <a:t>, tramite un blog, da lei curato per la BBC.</a:t>
            </a:r>
          </a:p>
          <a:p>
            <a:pPr marL="0" indent="0" algn="just">
              <a:buNone/>
            </a:pPr>
            <a:endParaRPr lang="it-IT" dirty="0"/>
          </a:p>
          <a:p>
            <a:pPr algn="just">
              <a:buFont typeface="Wingdings" panose="05000000000000000000" pitchFamily="2" charset="2"/>
              <a:buChar char="ü"/>
            </a:pPr>
            <a:r>
              <a:rPr lang="it-IT" dirty="0"/>
              <a:t>In questo blog documentava il </a:t>
            </a:r>
            <a:r>
              <a:rPr lang="it-IT" u="sng" dirty="0"/>
              <a:t>regime dei talebani </a:t>
            </a:r>
            <a:r>
              <a:rPr lang="it-IT" dirty="0"/>
              <a:t>pakistani, contrari ai diritti delle donne, e l'occupazione militare del distretto dello Swat. </a:t>
            </a:r>
          </a:p>
        </p:txBody>
      </p:sp>
      <p:sp>
        <p:nvSpPr>
          <p:cNvPr id="3" name="Titolo 2"/>
          <p:cNvSpPr>
            <a:spLocks noGrp="1"/>
          </p:cNvSpPr>
          <p:nvPr>
            <p:ph type="title"/>
          </p:nvPr>
        </p:nvSpPr>
        <p:spPr>
          <a:xfrm>
            <a:off x="323528" y="404664"/>
            <a:ext cx="8229600" cy="1252728"/>
          </a:xfrm>
        </p:spPr>
        <p:txBody>
          <a:bodyPr>
            <a:normAutofit fontScale="90000"/>
          </a:bodyPr>
          <a:lstStyle/>
          <a:p>
            <a:r>
              <a:rPr lang="it-IT" dirty="0"/>
              <a:t>POPOLARITÀ</a:t>
            </a:r>
            <a:br>
              <a:rPr lang="it-IT" dirty="0"/>
            </a:br>
            <a:r>
              <a:rPr lang="it-IT" dirty="0" err="1"/>
              <a:t>Perchè</a:t>
            </a:r>
            <a:r>
              <a:rPr lang="it-IT" dirty="0"/>
              <a:t> </a:t>
            </a:r>
            <a:r>
              <a:rPr lang="it-IT" dirty="0" err="1"/>
              <a:t>Malala</a:t>
            </a:r>
            <a:r>
              <a:rPr lang="it-IT" dirty="0"/>
              <a:t> è conosciuta in tutto il mondo ?</a:t>
            </a:r>
          </a:p>
        </p:txBody>
      </p:sp>
    </p:spTree>
    <p:extLst>
      <p:ext uri="{BB962C8B-B14F-4D97-AF65-F5344CB8AC3E}">
        <p14:creationId xmlns:p14="http://schemas.microsoft.com/office/powerpoint/2010/main" val="40627362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DA4EFFF-CB62-4246-BF57-8E9888CE9DAA}"/>
              </a:ext>
            </a:extLst>
          </p:cNvPr>
          <p:cNvSpPr>
            <a:spLocks noGrp="1"/>
          </p:cNvSpPr>
          <p:nvPr>
            <p:ph idx="1"/>
          </p:nvPr>
        </p:nvSpPr>
        <p:spPr>
          <a:xfrm>
            <a:off x="575556" y="548681"/>
            <a:ext cx="7992887" cy="4176464"/>
          </a:xfrm>
        </p:spPr>
        <p:txBody>
          <a:bodyPr>
            <a:normAutofit lnSpcReduction="10000"/>
          </a:bodyPr>
          <a:lstStyle/>
          <a:p>
            <a:pPr marL="0" indent="0" algn="just">
              <a:buNone/>
            </a:pPr>
            <a:r>
              <a:rPr lang="it-IT" dirty="0">
                <a:solidFill>
                  <a:schemeClr val="bg1"/>
                </a:solidFill>
              </a:rPr>
              <a:t>La vita in Pakistan non è facile, specialmente per le donne, perché i talebani, impongono una visione maschilista e chiusa del mondo:</a:t>
            </a:r>
            <a:r>
              <a:rPr lang="it-IT" dirty="0"/>
              <a:t> </a:t>
            </a:r>
            <a:r>
              <a:rPr lang="it-IT" dirty="0">
                <a:solidFill>
                  <a:schemeClr val="tx1"/>
                </a:solidFill>
                <a:highlight>
                  <a:srgbClr val="00FFFF"/>
                </a:highlight>
              </a:rPr>
              <a:t>le bambine non possono frequentare la scuola, le donne sono costrette a indossare il burqa, musica, film e balli sono banditi, e i più fanatici promuovono anche attacchi armati alle scuole, perché temono che chi studia possa opporsi al regime di terrore che hanno creato.</a:t>
            </a:r>
            <a:r>
              <a:rPr lang="it-IT" dirty="0">
                <a:solidFill>
                  <a:schemeClr val="tx1"/>
                </a:solidFill>
              </a:rPr>
              <a:t>(per approfondimenti </a:t>
            </a:r>
            <a:r>
              <a:rPr lang="it-IT" dirty="0">
                <a:solidFill>
                  <a:srgbClr val="FF0000"/>
                </a:solidFill>
              </a:rPr>
              <a:t>vedi </a:t>
            </a:r>
            <a:r>
              <a:rPr lang="it-IT" dirty="0" err="1">
                <a:solidFill>
                  <a:srgbClr val="FF0000"/>
                </a:solidFill>
              </a:rPr>
              <a:t>pag</a:t>
            </a:r>
            <a:r>
              <a:rPr lang="it-IT" dirty="0">
                <a:solidFill>
                  <a:srgbClr val="FF0000"/>
                </a:solidFill>
              </a:rPr>
              <a:t> 389 libro di antologia</a:t>
            </a:r>
            <a:r>
              <a:rPr lang="it-IT" dirty="0">
                <a:solidFill>
                  <a:schemeClr val="tx1"/>
                </a:solidFill>
              </a:rPr>
              <a:t>)</a:t>
            </a:r>
          </a:p>
          <a:p>
            <a:pPr marL="0" indent="0" algn="just">
              <a:buNone/>
            </a:pPr>
            <a:r>
              <a:rPr lang="it-IT" dirty="0"/>
              <a:t>Questo, è il principale motivo della protesta di Malala: </a:t>
            </a:r>
            <a:r>
              <a:rPr lang="it-IT" b="1" dirty="0">
                <a:solidFill>
                  <a:schemeClr val="bg2">
                    <a:lumMod val="50000"/>
                  </a:schemeClr>
                </a:solidFill>
              </a:rPr>
              <a:t>denunciare tutti gli abusi e le sopraffazioni nei confronti delle donne. </a:t>
            </a:r>
          </a:p>
          <a:p>
            <a:pPr marL="0" indent="0" algn="just">
              <a:buNone/>
            </a:pPr>
            <a:endParaRPr lang="it-IT" dirty="0"/>
          </a:p>
          <a:p>
            <a:pPr marL="0" indent="0">
              <a:buNone/>
            </a:pPr>
            <a:endParaRPr lang="it-IT" dirty="0"/>
          </a:p>
        </p:txBody>
      </p:sp>
      <p:pic>
        <p:nvPicPr>
          <p:cNvPr id="2050" name="Picture 2" descr="Niqab, tre strati – hijab per il viso, velo, Burka, khimar ...">
            <a:extLst>
              <a:ext uri="{FF2B5EF4-FFF2-40B4-BE49-F238E27FC236}">
                <a16:creationId xmlns:a16="http://schemas.microsoft.com/office/drawing/2014/main" id="{A6937492-4343-476A-9CAA-59C61C236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93096"/>
            <a:ext cx="2376264" cy="22867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therlands: Burka ban enters into force">
            <a:extLst>
              <a:ext uri="{FF2B5EF4-FFF2-40B4-BE49-F238E27FC236}">
                <a16:creationId xmlns:a16="http://schemas.microsoft.com/office/drawing/2014/main" id="{9019241E-45D6-4B46-B637-11D3D8D76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077071"/>
            <a:ext cx="4906888" cy="250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331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99592" y="2492896"/>
            <a:ext cx="7408333" cy="3450696"/>
          </a:xfrm>
        </p:spPr>
        <p:txBody>
          <a:bodyPr>
            <a:normAutofit/>
          </a:bodyPr>
          <a:lstStyle/>
          <a:p>
            <a:pPr algn="just">
              <a:buFont typeface="Wingdings" panose="05000000000000000000" pitchFamily="2" charset="2"/>
              <a:buChar char="ü"/>
            </a:pPr>
            <a:r>
              <a:rPr lang="it-IT" dirty="0"/>
              <a:t>I talebani si fecero più aggressivi, la giovane attivista era minacciata di continuo, ma non si fermò. La minaccia che la fece piangere come una «bambina», fu l’uccisione di tutte le sue galline.</a:t>
            </a:r>
          </a:p>
          <a:p>
            <a:pPr algn="just">
              <a:buFont typeface="Wingdings" panose="05000000000000000000" pitchFamily="2" charset="2"/>
              <a:buChar char="ü"/>
            </a:pPr>
            <a:endParaRPr lang="it-IT" dirty="0"/>
          </a:p>
        </p:txBody>
      </p:sp>
      <p:sp>
        <p:nvSpPr>
          <p:cNvPr id="3" name="Titolo 2"/>
          <p:cNvSpPr>
            <a:spLocks noGrp="1"/>
          </p:cNvSpPr>
          <p:nvPr>
            <p:ph type="title"/>
          </p:nvPr>
        </p:nvSpPr>
        <p:spPr/>
        <p:txBody>
          <a:bodyPr>
            <a:normAutofit fontScale="90000"/>
          </a:bodyPr>
          <a:lstStyle/>
          <a:p>
            <a:r>
              <a:rPr lang="it-IT" dirty="0"/>
              <a:t>MINNACE INUTILI: MALALA CONTINUA LA SUA BATTAGLIA</a:t>
            </a:r>
          </a:p>
        </p:txBody>
      </p:sp>
    </p:spTree>
    <p:extLst>
      <p:ext uri="{BB962C8B-B14F-4D97-AF65-F5344CB8AC3E}">
        <p14:creationId xmlns:p14="http://schemas.microsoft.com/office/powerpoint/2010/main" val="3919848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just"/>
            <a:r>
              <a:rPr lang="it-IT" dirty="0"/>
              <a:t>Il 9 ottobre 2012, Malala salì sul pulmino per tornare da scuola a casa, ma prima che l’autista potesse partire, salì un uomo barbuto che le sparò  in testa. Il proiettile attraversò testa e collo finendo nella spalla.</a:t>
            </a:r>
          </a:p>
          <a:p>
            <a:pPr algn="just"/>
            <a:endParaRPr lang="it-IT" dirty="0"/>
          </a:p>
          <a:p>
            <a:endParaRPr lang="it-IT" dirty="0"/>
          </a:p>
        </p:txBody>
      </p:sp>
      <p:sp>
        <p:nvSpPr>
          <p:cNvPr id="3" name="Titolo 2"/>
          <p:cNvSpPr>
            <a:spLocks noGrp="1"/>
          </p:cNvSpPr>
          <p:nvPr>
            <p:ph type="title"/>
          </p:nvPr>
        </p:nvSpPr>
        <p:spPr/>
        <p:txBody>
          <a:bodyPr/>
          <a:lstStyle/>
          <a:p>
            <a:r>
              <a:rPr lang="it-IT" dirty="0"/>
              <a:t>L’ATTENTATO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641" y="4149080"/>
            <a:ext cx="4392488" cy="247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0376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animEffect transition="in" filter="fade">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3613897-F860-4642-B615-99E0DDF446D5}"/>
              </a:ext>
            </a:extLst>
          </p:cNvPr>
          <p:cNvSpPr>
            <a:spLocks noGrp="1"/>
          </p:cNvSpPr>
          <p:nvPr>
            <p:ph idx="1"/>
          </p:nvPr>
        </p:nvSpPr>
        <p:spPr>
          <a:xfrm>
            <a:off x="827584" y="2276872"/>
            <a:ext cx="7380808" cy="3777283"/>
          </a:xfrm>
        </p:spPr>
        <p:txBody>
          <a:bodyPr>
            <a:normAutofit fontScale="92500" lnSpcReduction="10000"/>
          </a:bodyPr>
          <a:lstStyle/>
          <a:p>
            <a:pPr marL="0" indent="0" algn="just">
              <a:buNone/>
            </a:pPr>
            <a:r>
              <a:rPr lang="it-IT" sz="2000" dirty="0"/>
              <a:t>Dopo l’attentato, Malala è stata accompagnata nell'aeroambulanza da un’ equipe medica di sei persone, ma non dai genitori. L'aereo ha fatto tappa per qualche ora ad Abu Dhabi dove la ragazza ha ricevuto la visita dell'ambasciatore pakistano Jamil Ahmed Khan. I dottori dell'ospedale militare di Rawalpindi dove era ricoverata avevano rimosso un proiettile entrato dalla testa e arrivato nella spina dorsale. Le sue condizioni appaiono stabili e i medici sono ottimisti anche se non possono ancora dire con certezza se abbia riportato danni cerebrali o altri danni permanenti. </a:t>
            </a:r>
          </a:p>
          <a:p>
            <a:pPr marL="0" indent="0" algn="just">
              <a:buNone/>
            </a:pPr>
            <a:r>
              <a:rPr lang="it-IT" sz="2000" dirty="0"/>
              <a:t>È arrivata in Gran Bretagna alle 15,50, ha confermato una portavoce dell'aeroporto di Birmingham, per continuare le sue cure nell'ospedale Queen Elizabeth centro specializzato nella cura dei soldati feriti in Afghanistan.</a:t>
            </a:r>
          </a:p>
        </p:txBody>
      </p:sp>
      <p:sp>
        <p:nvSpPr>
          <p:cNvPr id="3" name="Titolo 2">
            <a:extLst>
              <a:ext uri="{FF2B5EF4-FFF2-40B4-BE49-F238E27FC236}">
                <a16:creationId xmlns:a16="http://schemas.microsoft.com/office/drawing/2014/main" id="{FDA782F2-16A5-430D-9820-925BF7A6CEFA}"/>
              </a:ext>
            </a:extLst>
          </p:cNvPr>
          <p:cNvSpPr>
            <a:spLocks noGrp="1"/>
          </p:cNvSpPr>
          <p:nvPr>
            <p:ph type="title"/>
          </p:nvPr>
        </p:nvSpPr>
        <p:spPr/>
        <p:txBody>
          <a:bodyPr>
            <a:normAutofit fontScale="90000"/>
          </a:bodyPr>
          <a:lstStyle/>
          <a:p>
            <a:r>
              <a:rPr lang="it-IT" dirty="0"/>
              <a:t>VIVA PER MIRACOLO</a:t>
            </a:r>
            <a:br>
              <a:rPr lang="it-IT" dirty="0"/>
            </a:br>
            <a:endParaRPr lang="it-IT" dirty="0"/>
          </a:p>
        </p:txBody>
      </p:sp>
    </p:spTree>
    <p:extLst>
      <p:ext uri="{BB962C8B-B14F-4D97-AF65-F5344CB8AC3E}">
        <p14:creationId xmlns:p14="http://schemas.microsoft.com/office/powerpoint/2010/main" val="2244308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2">
                                            <p:txEl>
                                              <p:pRg st="0" end="0"/>
                                            </p:txEl>
                                          </p:spTgt>
                                        </p:tgtEl>
                                        <p:attrNameLst>
                                          <p:attrName>ppt_w</p:attrName>
                                        </p:attrNameLst>
                                      </p:cBhvr>
                                      <p:tavLst>
                                        <p:tav tm="0">
                                          <p:val>
                                            <p:strVal val="ppt_w"/>
                                          </p:val>
                                        </p:tav>
                                        <p:tav tm="100000">
                                          <p:val>
                                            <p:fltVal val="0"/>
                                          </p:val>
                                        </p:tav>
                                      </p:tavLst>
                                    </p:anim>
                                    <p:anim calcmode="lin" valueType="num">
                                      <p:cBhvr>
                                        <p:cTn id="12" dur="1000"/>
                                        <p:tgtEl>
                                          <p:spTgt spid="2">
                                            <p:txEl>
                                              <p:pRg st="0" end="0"/>
                                            </p:txEl>
                                          </p:spTgt>
                                        </p:tgtEl>
                                        <p:attrNameLst>
                                          <p:attrName>ppt_h</p:attrName>
                                        </p:attrNameLst>
                                      </p:cBhvr>
                                      <p:tavLst>
                                        <p:tav tm="0">
                                          <p:val>
                                            <p:strVal val="ppt_h"/>
                                          </p:val>
                                        </p:tav>
                                        <p:tav tm="100000">
                                          <p:val>
                                            <p:fltVal val="0"/>
                                          </p:val>
                                        </p:tav>
                                      </p:tavLst>
                                    </p:anim>
                                    <p:anim calcmode="lin" valueType="num">
                                      <p:cBhvr>
                                        <p:cTn id="13" dur="1000"/>
                                        <p:tgtEl>
                                          <p:spTgt spid="2">
                                            <p:txEl>
                                              <p:pRg st="0" end="0"/>
                                            </p:txEl>
                                          </p:spTgt>
                                        </p:tgtEl>
                                        <p:attrNameLst>
                                          <p:attrName>style.rotation</p:attrName>
                                        </p:attrNameLst>
                                      </p:cBhvr>
                                      <p:tavLst>
                                        <p:tav tm="0">
                                          <p:val>
                                            <p:fltVal val="0"/>
                                          </p:val>
                                        </p:tav>
                                        <p:tav tm="100000">
                                          <p:val>
                                            <p:fltVal val="90"/>
                                          </p:val>
                                        </p:tav>
                                      </p:tavLst>
                                    </p:anim>
                                    <p:animEffect transition="out" filter="fade">
                                      <p:cBhvr>
                                        <p:cTn id="14" dur="1000"/>
                                        <p:tgtEl>
                                          <p:spTgt spid="2">
                                            <p:txEl>
                                              <p:pRg st="0" end="0"/>
                                            </p:txEl>
                                          </p:spTgt>
                                        </p:tgtEl>
                                      </p:cBhvr>
                                    </p:animEffect>
                                    <p:set>
                                      <p:cBhvr>
                                        <p:cTn id="15" dur="1" fill="hold">
                                          <p:stCondLst>
                                            <p:cond delay="999"/>
                                          </p:stCondLst>
                                        </p:cTn>
                                        <p:tgtEl>
                                          <p:spTgt spid="2">
                                            <p:txEl>
                                              <p:pRg st="0" end="0"/>
                                            </p:txEl>
                                          </p:spTgt>
                                        </p:tgtEl>
                                        <p:attrNameLst>
                                          <p:attrName>style.visibility</p:attrName>
                                        </p:attrNameLst>
                                      </p:cBhvr>
                                      <p:to>
                                        <p:strVal val="hidden"/>
                                      </p:to>
                                    </p:set>
                                  </p:childTnLst>
                                </p:cTn>
                              </p:par>
                              <p:par>
                                <p:cTn id="16" presetID="31" presetClass="exit" presetSubtype="0" fill="hold" nodeType="withEffect">
                                  <p:stCondLst>
                                    <p:cond delay="0"/>
                                  </p:stCondLst>
                                  <p:childTnLst>
                                    <p:anim calcmode="lin" valueType="num">
                                      <p:cBhvr>
                                        <p:cTn id="17" dur="1000"/>
                                        <p:tgtEl>
                                          <p:spTgt spid="2">
                                            <p:txEl>
                                              <p:pRg st="1" end="1"/>
                                            </p:txEl>
                                          </p:spTgt>
                                        </p:tgtEl>
                                        <p:attrNameLst>
                                          <p:attrName>ppt_w</p:attrName>
                                        </p:attrNameLst>
                                      </p:cBhvr>
                                      <p:tavLst>
                                        <p:tav tm="0">
                                          <p:val>
                                            <p:strVal val="ppt_w"/>
                                          </p:val>
                                        </p:tav>
                                        <p:tav tm="100000">
                                          <p:val>
                                            <p:fltVal val="0"/>
                                          </p:val>
                                        </p:tav>
                                      </p:tavLst>
                                    </p:anim>
                                    <p:anim calcmode="lin" valueType="num">
                                      <p:cBhvr>
                                        <p:cTn id="18" dur="1000"/>
                                        <p:tgtEl>
                                          <p:spTgt spid="2">
                                            <p:txEl>
                                              <p:pRg st="1" end="1"/>
                                            </p:txEl>
                                          </p:spTgt>
                                        </p:tgtEl>
                                        <p:attrNameLst>
                                          <p:attrName>ppt_h</p:attrName>
                                        </p:attrNameLst>
                                      </p:cBhvr>
                                      <p:tavLst>
                                        <p:tav tm="0">
                                          <p:val>
                                            <p:strVal val="ppt_h"/>
                                          </p:val>
                                        </p:tav>
                                        <p:tav tm="100000">
                                          <p:val>
                                            <p:fltVal val="0"/>
                                          </p:val>
                                        </p:tav>
                                      </p:tavLst>
                                    </p:anim>
                                    <p:anim calcmode="lin" valueType="num">
                                      <p:cBhvr>
                                        <p:cTn id="19" dur="1000"/>
                                        <p:tgtEl>
                                          <p:spTgt spid="2">
                                            <p:txEl>
                                              <p:pRg st="1" end="1"/>
                                            </p:txEl>
                                          </p:spTgt>
                                        </p:tgtEl>
                                        <p:attrNameLst>
                                          <p:attrName>style.rotation</p:attrName>
                                        </p:attrNameLst>
                                      </p:cBhvr>
                                      <p:tavLst>
                                        <p:tav tm="0">
                                          <p:val>
                                            <p:fltVal val="0"/>
                                          </p:val>
                                        </p:tav>
                                        <p:tav tm="100000">
                                          <p:val>
                                            <p:fltVal val="90"/>
                                          </p:val>
                                        </p:tav>
                                      </p:tavLst>
                                    </p:anim>
                                    <p:animEffect transition="out" filter="fade">
                                      <p:cBhvr>
                                        <p:cTn id="20" dur="1000"/>
                                        <p:tgtEl>
                                          <p:spTgt spid="2">
                                            <p:txEl>
                                              <p:pRg st="1" end="1"/>
                                            </p:txEl>
                                          </p:spTgt>
                                        </p:tgtEl>
                                      </p:cBhvr>
                                    </p:animEffect>
                                    <p:set>
                                      <p:cBhvr>
                                        <p:cTn id="21"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114220C9-81FC-4BCE-B9C7-70E6DE1B2B9A}"/>
              </a:ext>
            </a:extLst>
          </p:cNvPr>
          <p:cNvSpPr>
            <a:spLocks noGrp="1"/>
          </p:cNvSpPr>
          <p:nvPr>
            <p:ph idx="1"/>
          </p:nvPr>
        </p:nvSpPr>
        <p:spPr>
          <a:xfrm>
            <a:off x="867833" y="2276872"/>
            <a:ext cx="7408333" cy="3450696"/>
          </a:xfrm>
        </p:spPr>
        <p:txBody>
          <a:bodyPr>
            <a:normAutofit fontScale="92500" lnSpcReduction="20000"/>
          </a:bodyPr>
          <a:lstStyle/>
          <a:p>
            <a:pPr algn="just">
              <a:buFont typeface="Wingdings" panose="05000000000000000000" pitchFamily="2" charset="2"/>
              <a:buChar char="ü"/>
            </a:pPr>
            <a:r>
              <a:rPr lang="it-IT" dirty="0"/>
              <a:t>Anche dopo essersi trasferita Malala ha continuato a essere minacciata;  l’ultima minaccia risale al 2014. Un gruppo scissionista dei Talebani pakistani ha minacciato Malala Yousafzai, con “coltelli affilati e lucenti”. Il portavoce del gruppo dei Talebani pakistani </a:t>
            </a:r>
            <a:r>
              <a:rPr lang="it-IT" dirty="0" err="1"/>
              <a:t>Jamaat</a:t>
            </a:r>
            <a:r>
              <a:rPr lang="it-IT" dirty="0"/>
              <a:t> </a:t>
            </a:r>
            <a:r>
              <a:rPr lang="it-IT" dirty="0" err="1"/>
              <a:t>ul</a:t>
            </a:r>
            <a:r>
              <a:rPr lang="it-IT" dirty="0"/>
              <a:t> </a:t>
            </a:r>
            <a:r>
              <a:rPr lang="it-IT" dirty="0" err="1"/>
              <a:t>Ahrar</a:t>
            </a:r>
            <a:r>
              <a:rPr lang="it-IT" dirty="0"/>
              <a:t> afferma su Twitter che “personaggi come Malala dovrebbero sapere che non siamo scoraggiati dalla propaganda. Abbiamo preparato coltelli affilati e lucenti per i nemici dell’Islam”.</a:t>
            </a:r>
          </a:p>
          <a:p>
            <a:pPr algn="just">
              <a:buFont typeface="Wingdings" panose="05000000000000000000" pitchFamily="2" charset="2"/>
              <a:buChar char="ü"/>
            </a:pPr>
            <a:r>
              <a:rPr lang="it-IT" dirty="0"/>
              <a:t>In seguito a queste minacce, Malala è stata affidata a una scorta che l’avrebbe protetta. </a:t>
            </a:r>
          </a:p>
          <a:p>
            <a:endParaRPr lang="it-IT" dirty="0"/>
          </a:p>
        </p:txBody>
      </p:sp>
      <p:sp>
        <p:nvSpPr>
          <p:cNvPr id="3" name="Titolo 2">
            <a:extLst>
              <a:ext uri="{FF2B5EF4-FFF2-40B4-BE49-F238E27FC236}">
                <a16:creationId xmlns:a16="http://schemas.microsoft.com/office/drawing/2014/main" id="{E8BF8B7A-160F-429F-8C7A-8A9764740520}"/>
              </a:ext>
            </a:extLst>
          </p:cNvPr>
          <p:cNvSpPr>
            <a:spLocks noGrp="1"/>
          </p:cNvSpPr>
          <p:nvPr>
            <p:ph type="title"/>
          </p:nvPr>
        </p:nvSpPr>
        <p:spPr/>
        <p:txBody>
          <a:bodyPr/>
          <a:lstStyle/>
          <a:p>
            <a:r>
              <a:rPr lang="it-IT" dirty="0"/>
              <a:t>SEMPRE PERSEGUITATA</a:t>
            </a:r>
          </a:p>
        </p:txBody>
      </p:sp>
    </p:spTree>
    <p:extLst>
      <p:ext uri="{BB962C8B-B14F-4D97-AF65-F5344CB8AC3E}">
        <p14:creationId xmlns:p14="http://schemas.microsoft.com/office/powerpoint/2010/main" val="2155617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nde">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nde">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nde">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435</TotalTime>
  <Words>637</Words>
  <Application>Microsoft Office PowerPoint</Application>
  <PresentationFormat>Presentazione su schermo (4:3)</PresentationFormat>
  <Paragraphs>29</Paragraphs>
  <Slides>11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Book Antiqua</vt:lpstr>
      <vt:lpstr>Candara</vt:lpstr>
      <vt:lpstr>Symbol</vt:lpstr>
      <vt:lpstr>Wingdings</vt:lpstr>
      <vt:lpstr>Onde</vt:lpstr>
      <vt:lpstr>MALALA YOUSAFZAI</vt:lpstr>
      <vt:lpstr>BIOGRAFIA Chi è Malala ? </vt:lpstr>
      <vt:lpstr>Presentazione standard di PowerPoint</vt:lpstr>
      <vt:lpstr>POPOLARITÀ Perchè Malala è conosciuta in tutto il mondo ?</vt:lpstr>
      <vt:lpstr>Presentazione standard di PowerPoint</vt:lpstr>
      <vt:lpstr>MINNACE INUTILI: MALALA CONTINUA LA SUA BATTAGLIA</vt:lpstr>
      <vt:lpstr>L’ATTENTATO</vt:lpstr>
      <vt:lpstr>VIVA PER MIRACOLO </vt:lpstr>
      <vt:lpstr>SEMPRE PERSEGUITATA</vt:lpstr>
      <vt:lpstr>ONOREFICIENZE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MALALA YOUSAFZAI</dc:title>
  <dc:creator>MAMMA DANIELA</dc:creator>
  <cp:lastModifiedBy>Daniela Gatto</cp:lastModifiedBy>
  <cp:revision>24</cp:revision>
  <dcterms:created xsi:type="dcterms:W3CDTF">2020-03-10T11:33:11Z</dcterms:created>
  <dcterms:modified xsi:type="dcterms:W3CDTF">2020-03-29T16:42:37Z</dcterms:modified>
</cp:coreProperties>
</file>