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F82E5-0D7E-471A-9CFF-042AFF85D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E6C4D1-FA70-46FB-A130-D153CF5B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F9755-1822-4224-B6EE-8E488095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832C56-5499-4734-83AC-250F8918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6EA64C-C613-4CF5-ADFE-8115534C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9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D300D-0B9E-4B59-A837-D2D9A63F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8F8670-8950-47F3-AC8A-6C37DEF8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B6A13F-5813-4C7C-9F1C-685A6B34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9147E-0A3D-45CA-8303-7CCAAEB1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297542-54CA-4C6B-9618-EA86E0F8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2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398F05-19AD-4327-95A9-52E24B94F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1CE52D-1F1D-40BE-9C02-D33494535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E243CA-EEAF-449C-8FA6-1911DD1E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0F0C8-D1EA-42B9-8C28-92323954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9F6343-37D9-45B9-A55B-DEFD58B8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95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1B22F-A270-4A81-AA69-6E56775F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3CC38-8E5C-4FBD-BB37-C83FFA127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C56E2-67E9-425E-9CE1-5369A7B2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532DCE-E319-4A84-962F-3C3EE556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AC2572-CBA7-45F7-92E9-9812129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32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5EFB14-22E5-45E6-94EE-BE11D72B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7C96FC-2435-4953-9037-DAD5729B3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078A51-20CA-4308-9E76-6E267DF1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2E32C-26DC-4FC2-9B06-0998B8A5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2C39F7-9B70-4C7B-8DC3-F6C9F69C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2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7AF3F-6595-4203-96B0-BD552B7C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93C7ED-C461-4210-87B7-1F3779B8A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736AC1-ED5F-4AC3-855A-0F459F9F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412C30-A0F7-4BF8-B575-E8384064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5B8EEA-9397-4090-B302-C8550A51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EA458F-E7A9-4A18-8C4B-8591E88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16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1FE30-39FB-48B8-8B30-22A8AC12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0BB8DA-7F98-4A4D-BC3C-9DC770D33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871F93-21C0-4860-BDD4-67C863DD1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8A633A-AD85-4E7B-BD1E-918ACAE9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9B587D-F0E9-479F-BB6D-46B93559A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469B1B-4F46-4ECE-B5CF-F2CC4A47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7F0F50-0FAF-448C-8294-B5898D74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0EDA949-1128-425F-8B33-A10902BB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9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ECCC8-6879-4611-AE55-43FF970F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07F143-C16A-4A8E-8EF7-7F1C4C61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AC95DB-7E68-49A3-87F6-00D56679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5705C0-B800-4F8F-ACFB-8A9E29C9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3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5EB4E2-57BA-483F-8008-381BC92B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0EE718-4604-4873-8E45-11C29714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9ECD66-D850-40D9-AB40-4F5981DE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34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22279-6142-44C3-A488-B709BDE9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75C9E-D7F8-4E7B-AC3C-B3F651D1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B78458-922F-489D-91EA-3DB1B677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19AA58-F0FD-4B36-A5D2-283CFB2B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689392-0631-49AC-8564-5362EA78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965B59-DAE6-4305-80DC-D398456B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9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C40F6-2A36-456A-87D8-5F62EA1A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034CEA5-A18C-4E9C-92E0-907E79A10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CD8F9A-B318-422C-8427-38F00631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4F8D46-D593-4394-8E5F-A6A60764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8B979C-2E34-499A-9BE3-3A8EDEF3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0993A8-CAAE-4D9C-9093-85E0626E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2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D29802-73C1-4B30-85ED-EEF1764A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716D58-A294-436A-8B15-47D92B79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991A96-ABE6-46ED-8D36-CFE102801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7B0F-3E85-4441-BCE3-A2BA5BC30320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BB14F2-D65C-4C5B-A9A4-5227A7CCA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B76BFC-A122-4DD6-ADC4-8FF2C643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47C0-BDF8-42D6-B1EA-107D9CA15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74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82308-BD69-4CC1-A9E7-95B5B0EB9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011"/>
            <a:ext cx="9144000" cy="1540042"/>
          </a:xfrm>
        </p:spPr>
        <p:txBody>
          <a:bodyPr/>
          <a:lstStyle/>
          <a:p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 PROMESSI SPOSI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CCD2A6-7B39-486F-80A2-30DF49E55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70907" y="4387907"/>
            <a:ext cx="14422797" cy="120621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I Promessi sposi - Allagalla EditoreAllagalla Editore">
            <a:extLst>
              <a:ext uri="{FF2B5EF4-FFF2-40B4-BE49-F238E27FC236}">
                <a16:creationId xmlns:a16="http://schemas.microsoft.com/office/drawing/2014/main" id="{5585A237-8E8F-4EEF-BFD8-E8A5BFAA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99" y="2045368"/>
            <a:ext cx="6885402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3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DB812-28F8-421A-9860-4733BC76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MEDICI DELLA PESTE DEL ‘600 PROTETTI DA MASCHERE ANTICONTAGIO</a:t>
            </a:r>
          </a:p>
        </p:txBody>
      </p:sp>
      <p:pic>
        <p:nvPicPr>
          <p:cNvPr id="9220" name="Picture 4" descr="Dalla peste del '600 al colera dell'800: come Roma ha affrontato ...">
            <a:extLst>
              <a:ext uri="{FF2B5EF4-FFF2-40B4-BE49-F238E27FC236}">
                <a16:creationId xmlns:a16="http://schemas.microsoft.com/office/drawing/2014/main" id="{1B02894D-DB98-4194-A9DF-60851A8A4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11" y="1840833"/>
            <a:ext cx="8831178" cy="41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46A5B-A2D1-4C42-9987-F6273112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MEDICI CHE COMBATTONO CONTRO IL COVID-19</a:t>
            </a:r>
          </a:p>
        </p:txBody>
      </p:sp>
      <p:pic>
        <p:nvPicPr>
          <p:cNvPr id="10242" name="Picture 2" descr="Non parlate di eroi, perché non lo siamo Se volete aiutarci ...">
            <a:extLst>
              <a:ext uri="{FF2B5EF4-FFF2-40B4-BE49-F238E27FC236}">
                <a16:creationId xmlns:a16="http://schemas.microsoft.com/office/drawing/2014/main" id="{B86E2366-FA89-4480-ACE4-17193767E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1825625"/>
            <a:ext cx="87228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8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A071A-D4CF-4C65-A72D-7E88B563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7832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TRAMA DEL ROMANZO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4D306-4AE6-4369-8687-2BAFD900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832"/>
            <a:ext cx="10515600" cy="5967663"/>
          </a:xfrm>
        </p:spPr>
        <p:txBody>
          <a:bodyPr>
            <a:noAutofit/>
          </a:bodyPr>
          <a:lstStyle/>
          <a:p>
            <a:r>
              <a:rPr lang="it-IT" sz="1600" dirty="0"/>
              <a:t>MISTO DI INVENZIONE E REALTÀ</a:t>
            </a:r>
          </a:p>
          <a:p>
            <a:r>
              <a:rPr lang="it-IT" sz="1600" dirty="0"/>
              <a:t>TRAMA: VICENDE PERSONALI DI DUE POPOLANI DEL SEICENTO, </a:t>
            </a:r>
            <a:r>
              <a:rPr lang="it-IT" sz="1600" dirty="0">
                <a:solidFill>
                  <a:srgbClr val="FF0000"/>
                </a:solidFill>
              </a:rPr>
              <a:t>RENZO TRAMAGLINO </a:t>
            </a:r>
            <a:r>
              <a:rPr lang="it-IT" sz="1600" dirty="0"/>
              <a:t>E </a:t>
            </a:r>
            <a:r>
              <a:rPr lang="it-IT" sz="1600" dirty="0">
                <a:solidFill>
                  <a:srgbClr val="FF0000"/>
                </a:solidFill>
              </a:rPr>
              <a:t>LUCIA MONDELLA</a:t>
            </a:r>
            <a:r>
              <a:rPr lang="it-IT" sz="1600" dirty="0"/>
              <a:t>, CHE VIVEVANO A </a:t>
            </a:r>
            <a:r>
              <a:rPr lang="it-IT" sz="1600" dirty="0">
                <a:solidFill>
                  <a:srgbClr val="FF0000"/>
                </a:solidFill>
              </a:rPr>
              <a:t>PESCARENICO</a:t>
            </a:r>
            <a:r>
              <a:rPr lang="it-IT" sz="1600" dirty="0"/>
              <a:t>, VILLAGGIO DEL DUCATO DI MILANO</a:t>
            </a:r>
          </a:p>
          <a:p>
            <a:r>
              <a:rPr lang="it-IT" sz="1600" dirty="0"/>
              <a:t>I DUE SONO INNAMORATI E VORREBBERO SPOSARSI, MA </a:t>
            </a:r>
            <a:r>
              <a:rPr lang="it-IT" sz="1600" dirty="0">
                <a:solidFill>
                  <a:srgbClr val="FF0000"/>
                </a:solidFill>
              </a:rPr>
              <a:t>DON ABBONDIO</a:t>
            </a:r>
            <a:r>
              <a:rPr lang="it-IT" sz="1600" dirty="0"/>
              <a:t>, IL CURATO DEL PAESE, POCO PRIMA DELLE NOZZE, RICEVE ORDINI DA DUE DELINQUENTI DETTI «BRAVI» AL SERVIZIO DI </a:t>
            </a:r>
            <a:r>
              <a:rPr lang="it-IT" sz="1600" dirty="0">
                <a:solidFill>
                  <a:srgbClr val="FF0000"/>
                </a:solidFill>
              </a:rPr>
              <a:t>DON RODRIGO</a:t>
            </a:r>
            <a:r>
              <a:rPr lang="it-IT" sz="1600" dirty="0"/>
              <a:t>(SIGNOROTTO DEL LUOGO), DI NON CELEBRARE IL MATRIMONIO.</a:t>
            </a:r>
          </a:p>
          <a:p>
            <a:r>
              <a:rPr lang="it-IT" sz="1600" dirty="0"/>
              <a:t>DON RODRIGO INFATTI, CON LA COMPLICITÀ DEL CUGINO ATTILIO, HA FATTO UNA SCOMMESSA SU LUCIA E ORDINA AL CAPO DEI BRAVI, </a:t>
            </a:r>
            <a:r>
              <a:rPr lang="it-IT" sz="1600" dirty="0">
                <a:solidFill>
                  <a:srgbClr val="FF0000"/>
                </a:solidFill>
              </a:rPr>
              <a:t>IL GRISO</a:t>
            </a:r>
            <a:r>
              <a:rPr lang="it-IT" sz="1600" dirty="0"/>
              <a:t>, DI RAPIRLA</a:t>
            </a:r>
          </a:p>
          <a:p>
            <a:r>
              <a:rPr lang="it-IT" sz="1600" dirty="0"/>
              <a:t>I GIOVANI, CONSAPEVOLI DEL PERICOLO CHE CORRONO, DECIDONO DI SCAPPARE DAL LORO PAESE (</a:t>
            </a:r>
            <a:r>
              <a:rPr lang="it-IT" sz="1600" u="sng" dirty="0"/>
              <a:t>FAMOSO </a:t>
            </a:r>
            <a:r>
              <a:rPr lang="it-IT" sz="1600" b="1" u="sng" dirty="0"/>
              <a:t>ADDIO AI MONTI DI LUCIA</a:t>
            </a:r>
            <a:r>
              <a:rPr lang="it-IT" sz="1600" b="1" dirty="0"/>
              <a:t>)</a:t>
            </a:r>
          </a:p>
          <a:p>
            <a:r>
              <a:rPr lang="it-IT" sz="1600" dirty="0"/>
              <a:t>DA QUI SEGUONO UNA SERIE DI EVENTI E INCONTRI DEI GIOVANI CON MOLTEPLICI PERSONAGGI DEL ROMANZO; RICORDIAMO SU TUTTI LA </a:t>
            </a:r>
            <a:r>
              <a:rPr lang="it-IT" sz="1600" dirty="0">
                <a:solidFill>
                  <a:srgbClr val="FF0000"/>
                </a:solidFill>
              </a:rPr>
              <a:t>MONACA DI MONZA</a:t>
            </a:r>
            <a:r>
              <a:rPr lang="it-IT" sz="1600" dirty="0"/>
              <a:t>, UNA MONACA COSTRETTA SUO MALGRADO A ENTRARE IN CONVENTO, PRESSO LA QUALE LUCIA CERCHERÀ RIFUGIO, E L’</a:t>
            </a:r>
            <a:r>
              <a:rPr lang="it-IT" sz="1600" dirty="0">
                <a:solidFill>
                  <a:srgbClr val="FF0000"/>
                </a:solidFill>
              </a:rPr>
              <a:t>INNOMINATO</a:t>
            </a:r>
            <a:r>
              <a:rPr lang="it-IT" sz="1600" dirty="0"/>
              <a:t>, UOMO POTENTE EMALVAGIO, AL QUALE DON RODRIGO HA CHIESTO DI RAPIRE LUCIA</a:t>
            </a:r>
          </a:p>
          <a:p>
            <a:r>
              <a:rPr lang="it-IT" sz="1600" dirty="0"/>
              <a:t>L’INNOMINATO RAPISCE LUCIA E LA CONDUCE AL SUO CASTELLO, MA PROPRIO LA TESTIMONIANZA DI FEDE DELLA GIOVANE GLI TOCCHERÀ IL CUORE E DOPO UNA TERRIBILE DRAMMATICA NOTTE (</a:t>
            </a:r>
            <a:r>
              <a:rPr lang="it-IT" sz="1600" b="1" u="sng" dirty="0"/>
              <a:t>LA NOTTE DELL’INNOMINATO</a:t>
            </a:r>
            <a:r>
              <a:rPr lang="it-IT" sz="1600" dirty="0"/>
              <a:t>, CAPITOLO XXI) TRASCORSA AL COSPETTO DELLA SUA ANIMA SI CONVERTE E DECIDE DI LIBERARLA</a:t>
            </a:r>
          </a:p>
          <a:p>
            <a:r>
              <a:rPr lang="it-IT" sz="1600" dirty="0"/>
              <a:t>SEGUONO ALTRE VICENDE:  DON RODRIGO SI AMMALA DI PESTE E MUORE. ANCHE RENZO E LUCIA SARANNO CONTAGIATI, MA RIUSCIRANNIO A GUARIRE A RICONGIUNGERSI E A TORNARE AL LORO PAESE</a:t>
            </a:r>
          </a:p>
          <a:p>
            <a:r>
              <a:rPr lang="it-IT" sz="1600" b="1" u="sng" dirty="0"/>
              <a:t>QUI FINALMENTE RIUSCIRANNO A SPOSARSI</a:t>
            </a:r>
            <a:r>
              <a:rPr lang="it-IT" sz="1600" dirty="0"/>
              <a:t>. RENZO, IN SOCIETÀ CON  IL CUGINO BORTOLO, ACQUISTA UN FILATOIO NEI PRESSI DI BERGAMO, DOVE LUI E LUCIA POTRANNO METTERE AL MONDO LA PRIMA FIGLIA, MARIA. </a:t>
            </a:r>
          </a:p>
          <a:p>
            <a:r>
              <a:rPr lang="it-IT" sz="1600" dirty="0"/>
              <a:t>CHIUDE LA VICENDA IL “SUGO DI TUTTA LA STORIA”, OVVERO LA NECESSITÀ DELLA FIDUCIA NELLA PROVVIDENZA DI DIO.</a:t>
            </a:r>
          </a:p>
        </p:txBody>
      </p:sp>
    </p:spTree>
    <p:extLst>
      <p:ext uri="{BB962C8B-B14F-4D97-AF65-F5344CB8AC3E}">
        <p14:creationId xmlns:p14="http://schemas.microsoft.com/office/powerpoint/2010/main" val="17908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33A50-F674-41DD-9E4F-255865B3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252662"/>
            <a:ext cx="11405937" cy="842211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IL SUGO DI TUTTA LA STORIA CAP. XXXVIII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DE7AD-A8CE-421E-8246-9EEA9CF9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126"/>
            <a:ext cx="10515600" cy="541421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Lucia……..“e io,” disse un giorno al suo moralista, “cosa volete che abbia imparato? Io non sono andata a cercare i guai: son loro che sono venuti a cercar me…….</a:t>
            </a:r>
          </a:p>
          <a:p>
            <a:pPr marL="0" indent="0" algn="just">
              <a:buNone/>
            </a:pP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Renzo, alla prima, rimase impicciato. Dopo un lungo dibattere e cercare insieme, conclusero che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i guai vengono bensì spesso, perché ci si è dato cagione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;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ma che la condotta più cauta e più innocente non basta a tenerli lontani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;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 che quando vengono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,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o per colpa o senza colpa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,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la fiducia in Dio li raddolcisce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, </a:t>
            </a:r>
            <a:r>
              <a:rPr lang="it-IT" sz="4000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e li rende utili per una vita migliore</a:t>
            </a: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. Questa conclusione, benché trovata da povera gente, c’è parsa così giusta, che abbiam pensato di metterla qui, come il sugo di tutta la storia.</a:t>
            </a:r>
          </a:p>
          <a:p>
            <a:pPr marL="0" indent="0" algn="just">
              <a:buNone/>
            </a:pPr>
            <a:r>
              <a:rPr lang="it-IT" sz="4000" i="1" dirty="0">
                <a:solidFill>
                  <a:srgbClr val="222222"/>
                </a:solidFill>
                <a:latin typeface="Bookman Old Style" panose="02050604050505020204" pitchFamily="18" charset="0"/>
              </a:rPr>
              <a:t>La quale, se non v’è dispiaciuta affatto, vogliatene bene a chi l’ha scritta, e anche un pochino a chi l’ha raccomodata. Ma se in vece fossimo riusciti ad annoiarvi, credete che non s’è fatto apposta.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55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1A0E7-84DC-4E89-AD7E-A5447826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CHE COS’È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0A656-13A4-4F71-8BBF-158EF22F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782053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È UN ROMANZO STORICO SCRITTO DA ALESSANDRO MANZONI  TRA IL 1821 E IL 1840. L’EDIZIONE DEFINITIVA DEL ROMANZO È PRECEDUTA DA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TRE STESURE </a:t>
            </a:r>
            <a:r>
              <a:rPr lang="it-IT" dirty="0"/>
              <a:t>ANTERIORI.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2" name="Picture 4" descr="Le varie edizioni | I PROMESSI SPOSI">
            <a:extLst>
              <a:ext uri="{FF2B5EF4-FFF2-40B4-BE49-F238E27FC236}">
                <a16:creationId xmlns:a16="http://schemas.microsoft.com/office/drawing/2014/main" id="{62DB47FE-333F-433D-8455-48DD9EAE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454442"/>
            <a:ext cx="11726863" cy="44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5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0D8F6-66A7-42C5-BD9F-FECC2A78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633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TEMPO E LUOGHI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04DF6F-5078-4354-9641-D768C91B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757"/>
            <a:ext cx="10515600" cy="5061118"/>
          </a:xfrm>
        </p:spPr>
        <p:txBody>
          <a:bodyPr>
            <a:normAutofit/>
          </a:bodyPr>
          <a:lstStyle/>
          <a:p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LOMBARDIA</a:t>
            </a:r>
            <a:r>
              <a:rPr lang="it-IT" dirty="0"/>
              <a:t> DELLA </a:t>
            </a:r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PRIMA METÀ DEL SEICENTO</a:t>
            </a:r>
          </a:p>
          <a:p>
            <a:r>
              <a:rPr lang="it-IT" dirty="0"/>
              <a:t>ZONA COMPRESA TRA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LECCO</a:t>
            </a:r>
            <a:r>
              <a:rPr lang="it-IT" dirty="0"/>
              <a:t>,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MILANO</a:t>
            </a:r>
            <a:r>
              <a:rPr lang="it-IT" dirty="0"/>
              <a:t> E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BERGAMO</a:t>
            </a:r>
          </a:p>
          <a:p>
            <a:r>
              <a:rPr lang="it-IT" dirty="0"/>
              <a:t>LE VICENDE DESRITTE DAL ROMANZO PRENDONO SPUNTO DA EVENTI REALMENTE ACCADUTI TRA IL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1628</a:t>
            </a:r>
            <a:r>
              <a:rPr lang="it-IT" dirty="0"/>
              <a:t> E IL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1630</a:t>
            </a:r>
          </a:p>
          <a:p>
            <a:r>
              <a:rPr lang="it-IT" dirty="0"/>
              <a:t>L’ITALIA È SOTTO IL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DOMINIO SPAGNOLO</a:t>
            </a:r>
          </a:p>
          <a:p>
            <a:r>
              <a:rPr lang="it-IT" u="sng" dirty="0"/>
              <a:t>GRAVE PRESSIONE FISCALE </a:t>
            </a:r>
            <a:r>
              <a:rPr lang="it-IT" dirty="0"/>
              <a:t>IMPOSTA DAGLI SPAGNOLI</a:t>
            </a:r>
          </a:p>
          <a:p>
            <a:r>
              <a:rPr lang="it-IT" u="sng" dirty="0">
                <a:solidFill>
                  <a:srgbClr val="FF0000"/>
                </a:solidFill>
              </a:rPr>
              <a:t>GUERRA NEL MONFERRATO</a:t>
            </a:r>
          </a:p>
          <a:p>
            <a:r>
              <a:rPr lang="it-IT" u="sng" dirty="0">
                <a:solidFill>
                  <a:srgbClr val="FF0000"/>
                </a:solidFill>
              </a:rPr>
              <a:t>CARESTIA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u="sng" dirty="0">
                <a:solidFill>
                  <a:srgbClr val="FF0000"/>
                </a:solidFill>
              </a:rPr>
              <a:t>PESTE</a:t>
            </a:r>
          </a:p>
        </p:txBody>
      </p:sp>
    </p:spTree>
    <p:extLst>
      <p:ext uri="{BB962C8B-B14F-4D97-AF65-F5344CB8AC3E}">
        <p14:creationId xmlns:p14="http://schemas.microsoft.com/office/powerpoint/2010/main" val="356814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pa dei Promessi Sposi | Scuola vintage, Scuola, Letteratura">
            <a:extLst>
              <a:ext uri="{FF2B5EF4-FFF2-40B4-BE49-F238E27FC236}">
                <a16:creationId xmlns:a16="http://schemas.microsoft.com/office/drawing/2014/main" id="{330E9FF0-0490-444B-A3F8-6168C3BB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26" y="84221"/>
            <a:ext cx="9504948" cy="6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0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59217-1C37-4177-9562-0171BC8F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GUERRA DEL MONFERRATO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8AA6F-68FD-470C-9034-386EC177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8" y="1371600"/>
            <a:ext cx="10836442" cy="480536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IL MONFERRATO È UNA REGIONE STORICO-GEOGRAFICA DEL PIEMONTE. NEL 1627 SCOPPIÒ AL SUO INTERNO UNA </a:t>
            </a:r>
            <a:r>
              <a:rPr lang="it-IT" u="sng" dirty="0"/>
              <a:t>GUERRA DI SUCCESSIONE</a:t>
            </a:r>
            <a:r>
              <a:rPr lang="it-IT" dirty="0"/>
              <a:t>, LA GUERRA DEL MONFERRATO. ALL’EREDE LEGITTIMO, CARLO GONZAGA DI NEVERS, SOSTENUTO DALLA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FRANCIA</a:t>
            </a:r>
            <a:r>
              <a:rPr lang="it-IT" dirty="0"/>
              <a:t>, SI OPPOSE UN ALTRO GONZAGA APPOGGIATO DAGLI </a:t>
            </a:r>
            <a:r>
              <a:rPr lang="it-IT" dirty="0">
                <a:solidFill>
                  <a:srgbClr val="FF0000"/>
                </a:solidFill>
              </a:rPr>
              <a:t>SPAGNOLI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UNO DEI MOMENTI PIÙ DRAMMATICI DELLA GUERRA FU QUANDO CALARONO SULLO STATO MILANESE 36.000 </a:t>
            </a:r>
            <a:r>
              <a:rPr lang="it-IT" b="1" dirty="0"/>
              <a:t>LANZICHENECCHI</a:t>
            </a:r>
            <a:r>
              <a:rPr lang="it-IT" dirty="0"/>
              <a:t>: SOLDATI MERCENARI DI ORIGINE TEDESCA, CHIAMATI DALL’IMPERATORE FERDINANDO D’ASBURGO CONTRO I FRANCESI. I LANZICHENECCHI DEVASTARONO IL DUCATO DI MILANO E ASSEDIARONO MANTOVA. LO STATO MILANESE NE USCÌ DEVASTATO</a:t>
            </a:r>
          </a:p>
          <a:p>
            <a:pPr algn="just"/>
            <a:r>
              <a:rPr lang="it-IT" dirty="0"/>
              <a:t>LA GUERRA SI CONCLUSE CON LA VITTORIA DELL’EREDE LEGITTIMO </a:t>
            </a:r>
          </a:p>
        </p:txBody>
      </p:sp>
    </p:spTree>
    <p:extLst>
      <p:ext uri="{BB962C8B-B14F-4D97-AF65-F5344CB8AC3E}">
        <p14:creationId xmlns:p14="http://schemas.microsoft.com/office/powerpoint/2010/main" val="244066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9AA2A-8712-4195-B3E9-1E0E552C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11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LA CARESTIA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81C8E2-8CF5-4D1F-A15E-7F7E06FF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242"/>
            <a:ext cx="10515600" cy="3777916"/>
          </a:xfrm>
        </p:spPr>
        <p:txBody>
          <a:bodyPr>
            <a:normAutofit fontScale="92500"/>
          </a:bodyPr>
          <a:lstStyle/>
          <a:p>
            <a:r>
              <a:rPr lang="it-IT" dirty="0"/>
              <a:t>NEL 1628, MENTRE INFURIAVA LA GUERRA NEL MONFERRATO, UNA TERRIBILE CARESTIA SI ABBATTÉ SUL NORD ITALIA</a:t>
            </a:r>
          </a:p>
          <a:p>
            <a:r>
              <a:rPr lang="it-IT" dirty="0"/>
              <a:t>SCARSO RACCOLTO-GUERRA</a:t>
            </a:r>
          </a:p>
          <a:p>
            <a:r>
              <a:rPr lang="it-IT" dirty="0"/>
              <a:t>POCO PANE VENDUTO A PREZZI ESORBITANTI</a:t>
            </a:r>
          </a:p>
          <a:p>
            <a:r>
              <a:rPr lang="it-IT" dirty="0"/>
              <a:t>LA POLAZIONE DI MILANO ORGANIZZA UNA SOMMOSSA PER ASSALIRE I FORNI E PRENDERE IL PANE: È LA FAMOSA RIVOLTA DEL PANE DELLA QUALE IL MANZONI PARLA NEL CAPITOLO XII DEL ROMANZO CON IL CELEBRE EPISODIO «</a:t>
            </a:r>
            <a:r>
              <a:rPr lang="it-IT" dirty="0">
                <a:solidFill>
                  <a:srgbClr val="FF0000"/>
                </a:solidFill>
              </a:rPr>
              <a:t>L’ASSALTO AL FORNO DELLE GRUCCE</a:t>
            </a:r>
            <a:r>
              <a:rPr lang="it-IT" dirty="0"/>
              <a:t>» (LE GRUCCE SONO LE PALE CHE I FORNAI USANO PER INFORNARE IL PANE)</a:t>
            </a:r>
          </a:p>
        </p:txBody>
      </p:sp>
      <p:pic>
        <p:nvPicPr>
          <p:cNvPr id="6146" name="Picture 2" descr="L'assalto al forno">
            <a:extLst>
              <a:ext uri="{FF2B5EF4-FFF2-40B4-BE49-F238E27FC236}">
                <a16:creationId xmlns:a16="http://schemas.microsoft.com/office/drawing/2014/main" id="{2E00680C-F1DA-48CC-85AA-DA70B65E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" y="4451684"/>
            <a:ext cx="5101390" cy="21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'assalto al forno">
            <a:extLst>
              <a:ext uri="{FF2B5EF4-FFF2-40B4-BE49-F238E27FC236}">
                <a16:creationId xmlns:a16="http://schemas.microsoft.com/office/drawing/2014/main" id="{03E74D79-8943-4AA8-AEE0-0ED8EEB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2" y="4451684"/>
            <a:ext cx="4728410" cy="21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8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E8769-7B62-46E4-A968-DD0451EE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PESTE: IL CONTAGIO E LA CACCIA AGLI UNTORI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A0D49-0247-4E00-8140-17F7318E0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SCOPPIÒ ANCHE LA PESTE, UNA MALATTIA INFETTIVA.</a:t>
            </a:r>
          </a:p>
          <a:p>
            <a:r>
              <a:rPr lang="it-IT" dirty="0"/>
              <a:t>SI MANIFESTAVA CON LA COMPARSA DI BUBBONI INTORNO ALL’INGUINE E SOTTO LE ASCELLE</a:t>
            </a:r>
          </a:p>
          <a:p>
            <a:r>
              <a:rPr lang="it-IT" dirty="0"/>
              <a:t>IN ITALIA FU PORTATA PROBABILMENTE DAI LANZICHENECCHI</a:t>
            </a:r>
          </a:p>
          <a:p>
            <a:r>
              <a:rPr lang="it-IT" dirty="0"/>
              <a:t>I PRIMI CASI SI EBBERO A MILANO MA LE AUTORITÀ SPAGNOLE NON PRESERO I DOVUTI PROVVEDIMENTI</a:t>
            </a:r>
          </a:p>
          <a:p>
            <a:r>
              <a:rPr lang="it-IT" dirty="0"/>
              <a:t>SOLO TROPPO TARDI FU EMANATO UN PROVVEDIMENTO CHE VIETAVA L’INGRESSO IN CITTÀ A COLORO CHE PROVENIVANO DAI PAESI INFETTI</a:t>
            </a:r>
          </a:p>
          <a:p>
            <a:r>
              <a:rPr lang="it-IT" dirty="0"/>
              <a:t>IN BREVE MILANO DIVENNE UNA CITTÀ FANTASMA: VIE DESERTE, CASE ABBANDONATE, MORIBONDI LASCIATI SENZA CURE MEDICHE</a:t>
            </a:r>
          </a:p>
          <a:p>
            <a:r>
              <a:rPr lang="it-IT" dirty="0"/>
              <a:t>CADAVERI AMMASSATI SOPRA I CARRI E CONDOTTI ALLA FOSSA COMUNE</a:t>
            </a:r>
          </a:p>
          <a:p>
            <a:r>
              <a:rPr lang="it-IT" dirty="0"/>
              <a:t>VI ERANO I </a:t>
            </a:r>
            <a:r>
              <a:rPr lang="it-IT" b="1" dirty="0"/>
              <a:t>MONATTI: </a:t>
            </a:r>
            <a:r>
              <a:rPr lang="it-IT" dirty="0"/>
              <a:t>PUBBLICI INSERVIENTI CHE SI OCCUPAVANO DI AMMASSARE I CADAVERI SUI CARRI; ANNUNCIAVANO IL LORO PASSAGGIO FACENDO SUONARE IL CAMPANELLO CHE PORTAVANO LEGATO ALLA CAVIGLIA. ERANO SCELTI TRA COLORO CHE AVEVANO GIÀ PRESO LA MALATTIA E NE ERANO GUARITI</a:t>
            </a:r>
          </a:p>
          <a:p>
            <a:r>
              <a:rPr lang="it-IT" dirty="0"/>
              <a:t>LA PESTE IMPERVERSÒ PER TUTO IL 1630 E PROVOCÒ CIRCA 86.000 MORTI</a:t>
            </a:r>
          </a:p>
          <a:p>
            <a:r>
              <a:rPr lang="it-IT" b="1" dirty="0"/>
              <a:t>UNTORI: </a:t>
            </a:r>
            <a:r>
              <a:rPr lang="it-IT" dirty="0"/>
              <a:t>COLORO CHE, SECONDO UNA CREDENZA POPOLARE, ANDAVANO IN GIRO A IMBRATTARE I PUNTI DI MAGGIOR PASSAGGIO DELLA CITTÀ CON INTRUGLI E VELENI PER DIFFONDERE LA PESTE</a:t>
            </a:r>
          </a:p>
          <a:p>
            <a:r>
              <a:rPr lang="it-IT" b="1" dirty="0"/>
              <a:t>LAZZARETTO: </a:t>
            </a:r>
            <a:r>
              <a:rPr lang="it-IT" dirty="0"/>
              <a:t>OSPEDALE COSTRUITO FUORI DALLE MURA DELLA CITTÀ PER TENERE I MALATI DI PESTE IN ISOLAMENTO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943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663A5-9758-461D-91BE-6A7B3188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 MONATTI CARICANO CADAVERI SUI CARRI</a:t>
            </a:r>
          </a:p>
        </p:txBody>
      </p:sp>
      <p:pic>
        <p:nvPicPr>
          <p:cNvPr id="7172" name="Picture 4" descr="Dalla peste al coronavirus eterne fobie di untori -">
            <a:extLst>
              <a:ext uri="{FF2B5EF4-FFF2-40B4-BE49-F238E27FC236}">
                <a16:creationId xmlns:a16="http://schemas.microsoft.com/office/drawing/2014/main" id="{9681983F-C9D4-4CC5-9047-FB0B3DB92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0" y="1825625"/>
            <a:ext cx="72459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D4CE2-B22C-4295-A3FE-C597B18F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BARE DEI MORTI DI COVID-19 DI BERGAMO PORTATE SUI CAMION DELL’ESERCITO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0F9A8E3-42C1-4BBE-826B-BB56D78A2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44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1035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Bookman Old Style</vt:lpstr>
      <vt:lpstr>Calibri</vt:lpstr>
      <vt:lpstr>Calibri Light</vt:lpstr>
      <vt:lpstr>Tema di Office</vt:lpstr>
      <vt:lpstr>I PROMESSI SPOSI</vt:lpstr>
      <vt:lpstr>CHE COS’È</vt:lpstr>
      <vt:lpstr>TEMPO E LUOGHI</vt:lpstr>
      <vt:lpstr>Presentazione standard di PowerPoint</vt:lpstr>
      <vt:lpstr>LA GUERRA DEL MONFERRATO</vt:lpstr>
      <vt:lpstr>LA CARESTIA</vt:lpstr>
      <vt:lpstr>LA PESTE: IL CONTAGIO E LA CACCIA AGLI UNTORI</vt:lpstr>
      <vt:lpstr>I MONATTI CARICANO CADAVERI SUI CARRI</vt:lpstr>
      <vt:lpstr>LE BARE DEI MORTI DI COVID-19 DI BERGAMO PORTATE SUI CAMION DELL’ESERCITO</vt:lpstr>
      <vt:lpstr>I MEDICI DELLA PESTE DEL ‘600 PROTETTI DA MASCHERE ANTICONTAGIO</vt:lpstr>
      <vt:lpstr>I MEDICI CHE COMBATTONO CONTRO IL COVID-19</vt:lpstr>
      <vt:lpstr>TRAMA DEL ROMANZO</vt:lpstr>
      <vt:lpstr>IL SUGO DI TUTTA LA STORIA CAP. XXXVIII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PROMESSI SPOSI</dc:title>
  <dc:creator>Daniela Gatto</dc:creator>
  <cp:lastModifiedBy>Daniela Gatto</cp:lastModifiedBy>
  <cp:revision>17</cp:revision>
  <dcterms:created xsi:type="dcterms:W3CDTF">2020-03-29T17:30:11Z</dcterms:created>
  <dcterms:modified xsi:type="dcterms:W3CDTF">2020-03-29T20:04:44Z</dcterms:modified>
</cp:coreProperties>
</file>